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8" r:id="rId3"/>
    <p:sldId id="289" r:id="rId4"/>
    <p:sldId id="288" r:id="rId5"/>
    <p:sldId id="287" r:id="rId6"/>
    <p:sldId id="257" r:id="rId7"/>
    <p:sldId id="267" r:id="rId8"/>
    <p:sldId id="282" r:id="rId9"/>
    <p:sldId id="295" r:id="rId10"/>
    <p:sldId id="294" r:id="rId11"/>
    <p:sldId id="305" r:id="rId12"/>
    <p:sldId id="263" r:id="rId13"/>
    <p:sldId id="306" r:id="rId14"/>
    <p:sldId id="307" r:id="rId15"/>
    <p:sldId id="259" r:id="rId16"/>
    <p:sldId id="296" r:id="rId17"/>
    <p:sldId id="297" r:id="rId18"/>
    <p:sldId id="312" r:id="rId19"/>
    <p:sldId id="319" r:id="rId20"/>
    <p:sldId id="298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663300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049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7DEC8-AEBC-47FB-A130-68BB3DC131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09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46B1E-7E90-4F09-8D97-2104DDB623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06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C1E50-498F-4EBD-959D-19F9B1B0A6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372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34500-CB84-45F1-A95F-F0B8A5B228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9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51D97-A4BE-4963-A060-032C9CB55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025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7EB31-8777-45B7-BCE2-547A7E9B3B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765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11482-BB20-497B-ACDC-4166845228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23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E0ED0-CEB9-4F7D-8B01-80AEB6F079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47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F2BFA-9980-4514-A39B-821652118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9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B34BB-3F60-47F1-A732-DCD4F2C0A2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736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04207-A23A-496F-97D4-AA13681192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56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48259-CC22-49E2-9904-E0DCC5E391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24F93E13-037B-4E0D-B532-CC2ED57010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dic.ru/bes/12253/" TargetMode="External"/><Relationship Id="rId2" Type="http://schemas.openxmlformats.org/officeDocument/2006/relationships/hyperlink" Target="http://www.edudic.ru/bes/66990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tinarc.ru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200" smtClean="0">
                <a:solidFill>
                  <a:srgbClr val="663300"/>
                </a:solidFill>
                <a:latin typeface="Comic Sans MS" pitchFamily="66" charset="0"/>
              </a:rPr>
              <a:t>«Ресурсы образовательного учреждения в профилактике зависимостей детей и подростков»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88913"/>
            <a:ext cx="8675687" cy="640873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ru-RU" sz="5400" smtClean="0">
                <a:solidFill>
                  <a:srgbClr val="666633"/>
                </a:solidFill>
                <a:latin typeface="Comic Sans MS" pitchFamily="66" charset="0"/>
              </a:rPr>
              <a:t>Ресурсы?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sz="2000" smtClean="0">
              <a:solidFill>
                <a:srgbClr val="666633"/>
              </a:solidFill>
              <a:latin typeface="Comic Sans MS" pitchFamily="66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4400" smtClean="0"/>
              <a:t>от </a:t>
            </a:r>
            <a:r>
              <a:rPr lang="ru-RU" altLang="ru-RU" sz="4400" u="sng" smtClean="0">
                <a:hlinkClick r:id="rId2"/>
              </a:rPr>
              <a:t>франц</a:t>
            </a:r>
            <a:r>
              <a:rPr lang="ru-RU" altLang="ru-RU" sz="4400" smtClean="0"/>
              <a:t>. ressource  - </a:t>
            </a:r>
            <a:r>
              <a:rPr lang="ru-RU" altLang="ru-RU" sz="4400" u="sng" smtClean="0">
                <a:hlinkClick r:id="rId3"/>
              </a:rPr>
              <a:t>вспомогательное</a:t>
            </a:r>
            <a:r>
              <a:rPr lang="ru-RU" altLang="ru-RU" sz="4400" smtClean="0"/>
              <a:t> средство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4400" smtClean="0"/>
              <a:t>(средства, ценности, запасы, возможности, источники) для достижения поставленной цели 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sz="4400" smtClean="0"/>
          </a:p>
          <a:p>
            <a:pPr algn="ctr" eaLnBrk="1" hangingPunct="1">
              <a:buFont typeface="Wingdings" pitchFamily="2" charset="2"/>
              <a:buNone/>
            </a:pPr>
            <a:endParaRPr lang="ru-RU" altLang="ru-RU" smtClean="0"/>
          </a:p>
          <a:p>
            <a:pPr algn="ctr" eaLnBrk="1" hangingPunct="1">
              <a:buFont typeface="Wingdings" pitchFamily="2" charset="2"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2400" b="1" smtClean="0">
                <a:solidFill>
                  <a:srgbClr val="000066"/>
                </a:solidFill>
              </a:rPr>
              <a:t>	Надо осознать, что наркотики, алкоголь, табак, игровые автоматы не самоцель, а</a:t>
            </a:r>
            <a:r>
              <a:rPr lang="ru-RU" altLang="ru-RU" sz="2400" smtClean="0">
                <a:solidFill>
                  <a:srgbClr val="000066"/>
                </a:solidFill>
              </a:rPr>
              <a:t> </a:t>
            </a:r>
            <a:r>
              <a:rPr lang="ru-RU" altLang="ru-RU" sz="2400" b="1" smtClean="0">
                <a:solidFill>
                  <a:srgbClr val="FF0000"/>
                </a:solidFill>
              </a:rPr>
              <a:t>инструменты </a:t>
            </a:r>
            <a:r>
              <a:rPr lang="ru-RU" altLang="ru-RU" sz="2400" b="1" smtClean="0">
                <a:solidFill>
                  <a:srgbClr val="000066"/>
                </a:solidFill>
              </a:rPr>
              <a:t>для перехода</a:t>
            </a:r>
            <a:r>
              <a:rPr lang="ru-RU" altLang="ru-RU" sz="2400" b="1" smtClean="0">
                <a:solidFill>
                  <a:srgbClr val="FF0000"/>
                </a:solidFill>
              </a:rPr>
              <a:t> </a:t>
            </a:r>
            <a:r>
              <a:rPr lang="ru-RU" altLang="ru-RU" sz="2400" b="1" smtClean="0">
                <a:solidFill>
                  <a:srgbClr val="000066"/>
                </a:solidFill>
              </a:rPr>
              <a:t>из</a:t>
            </a:r>
            <a:r>
              <a:rPr lang="ru-RU" altLang="ru-RU" sz="2400" b="1" smtClean="0">
                <a:solidFill>
                  <a:srgbClr val="FF0000"/>
                </a:solidFill>
              </a:rPr>
              <a:t> не</a:t>
            </a:r>
            <a:r>
              <a:rPr lang="ru-RU" altLang="ru-RU" sz="2400" b="1" smtClean="0">
                <a:solidFill>
                  <a:srgbClr val="000066"/>
                </a:solidFill>
              </a:rPr>
              <a:t>приятной</a:t>
            </a:r>
            <a:r>
              <a:rPr lang="ru-RU" altLang="ru-RU" sz="2400" b="1" smtClean="0">
                <a:solidFill>
                  <a:srgbClr val="FF0000"/>
                </a:solidFill>
              </a:rPr>
              <a:t> </a:t>
            </a:r>
            <a:r>
              <a:rPr lang="ru-RU" altLang="ru-RU" sz="2400" b="1" smtClean="0">
                <a:solidFill>
                  <a:srgbClr val="000066"/>
                </a:solidFill>
              </a:rPr>
              <a:t>реальности в</a:t>
            </a:r>
            <a:r>
              <a:rPr lang="ru-RU" altLang="ru-RU" sz="2400" b="1" smtClean="0">
                <a:solidFill>
                  <a:srgbClr val="FF0000"/>
                </a:solidFill>
              </a:rPr>
              <a:t> </a:t>
            </a:r>
            <a:r>
              <a:rPr lang="ru-RU" altLang="ru-RU" sz="2400" b="1" smtClean="0">
                <a:solidFill>
                  <a:srgbClr val="000066"/>
                </a:solidFill>
              </a:rPr>
              <a:t>приятную</a:t>
            </a:r>
            <a:r>
              <a:rPr lang="ru-RU" altLang="ru-RU" sz="2400" b="1" smtClean="0">
                <a:solidFill>
                  <a:srgbClr val="FF0000"/>
                </a:solidFill>
              </a:rPr>
              <a:t> не</a:t>
            </a:r>
            <a:r>
              <a:rPr lang="ru-RU" altLang="ru-RU" sz="2400" b="1" smtClean="0">
                <a:solidFill>
                  <a:srgbClr val="000066"/>
                </a:solidFill>
              </a:rPr>
              <a:t>реальность</a:t>
            </a:r>
          </a:p>
          <a:p>
            <a:pPr eaLnBrk="1" hangingPunct="1"/>
            <a:endParaRPr lang="ru-RU" altLang="ru-RU" sz="2400" smtClean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364163" y="1628775"/>
            <a:ext cx="3322637" cy="45021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ru-RU" sz="2400" b="1" smtClean="0">
                <a:solidFill>
                  <a:schemeClr val="accent2"/>
                </a:solidFill>
              </a:rPr>
              <a:t>Необходимо 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sz="2400" b="1" smtClean="0">
              <a:solidFill>
                <a:schemeClr val="accent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200" b="1" smtClean="0">
                <a:solidFill>
                  <a:srgbClr val="000066"/>
                </a:solidFill>
              </a:rPr>
              <a:t>Воспитание осознанной </a:t>
            </a:r>
            <a:r>
              <a:rPr lang="ru-RU" altLang="ru-RU" sz="2200" b="1" smtClean="0">
                <a:solidFill>
                  <a:srgbClr val="FF0000"/>
                </a:solidFill>
              </a:rPr>
              <a:t>трезвости</a:t>
            </a:r>
            <a:r>
              <a:rPr lang="ru-RU" altLang="ru-RU" sz="2200" b="1" smtClean="0">
                <a:solidFill>
                  <a:srgbClr val="000066"/>
                </a:solidFill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2200" b="1" smtClean="0">
              <a:solidFill>
                <a:srgbClr val="000066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200" b="1" smtClean="0">
                <a:solidFill>
                  <a:srgbClr val="000066"/>
                </a:solidFill>
              </a:rPr>
              <a:t>Добровольный отказ </a:t>
            </a:r>
            <a:r>
              <a:rPr lang="ru-RU" altLang="ru-RU" sz="2200" b="1" smtClean="0">
                <a:solidFill>
                  <a:schemeClr val="accent2"/>
                </a:solidFill>
              </a:rPr>
              <a:t>от всех форм</a:t>
            </a:r>
            <a:r>
              <a:rPr lang="ru-RU" altLang="ru-RU" sz="2200" b="1" smtClean="0">
                <a:solidFill>
                  <a:srgbClr val="000066"/>
                </a:solidFill>
              </a:rPr>
              <a:t> искажения сознания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200" b="1" smtClean="0">
                <a:solidFill>
                  <a:srgbClr val="000066"/>
                </a:solidFill>
              </a:rPr>
              <a:t>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1143000" y="762000"/>
            <a:ext cx="70866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1116013" y="836613"/>
            <a:ext cx="7272337" cy="366712"/>
          </a:xfrm>
          <a:prstGeom prst="rect">
            <a:avLst/>
          </a:prstGeom>
          <a:solidFill>
            <a:srgbClr val="FF0000">
              <a:alpha val="2313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Образ жизни без моральных запретов, нравственных целей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381000" y="1447800"/>
            <a:ext cx="8458200" cy="685800"/>
          </a:xfrm>
          <a:prstGeom prst="rect">
            <a:avLst/>
          </a:prstGeom>
          <a:solidFill>
            <a:srgbClr val="FFCC99">
              <a:alpha val="3999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609600" y="1447800"/>
            <a:ext cx="8229600" cy="641350"/>
          </a:xfrm>
          <a:prstGeom prst="rect">
            <a:avLst/>
          </a:prstGeom>
          <a:solidFill>
            <a:srgbClr val="FF0000">
              <a:alpha val="3294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Своеобразный психотип = биологический каркас личности + дефекты воспитания + депривация духовности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1828800" y="243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ДЕВИАНТНОЕ ПОВЕДЕНИЕ</a:t>
            </a:r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381000" y="2971800"/>
            <a:ext cx="2286000" cy="533400"/>
          </a:xfrm>
          <a:prstGeom prst="rect">
            <a:avLst/>
          </a:prstGeom>
          <a:solidFill>
            <a:srgbClr val="E0EAAE"/>
          </a:solidFill>
          <a:ln w="9525">
            <a:solidFill>
              <a:srgbClr val="E0EA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52" name="Text Box 9"/>
          <p:cNvSpPr txBox="1">
            <a:spLocks noChangeArrowheads="1"/>
          </p:cNvSpPr>
          <p:nvPr/>
        </p:nvSpPr>
        <p:spPr bwMode="auto">
          <a:xfrm>
            <a:off x="457200" y="3048000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Раннее курение</a:t>
            </a:r>
          </a:p>
        </p:txBody>
      </p:sp>
      <p:sp>
        <p:nvSpPr>
          <p:cNvPr id="6153" name="Rectangle 10"/>
          <p:cNvSpPr>
            <a:spLocks noChangeArrowheads="1"/>
          </p:cNvSpPr>
          <p:nvPr/>
        </p:nvSpPr>
        <p:spPr bwMode="auto">
          <a:xfrm>
            <a:off x="533400" y="3733800"/>
            <a:ext cx="2133600" cy="533400"/>
          </a:xfrm>
          <a:prstGeom prst="rect">
            <a:avLst/>
          </a:prstGeom>
          <a:solidFill>
            <a:srgbClr val="E0EA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609600" y="38100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Курение травки</a:t>
            </a:r>
          </a:p>
        </p:txBody>
      </p:sp>
      <p:sp>
        <p:nvSpPr>
          <p:cNvPr id="6155" name="Rectangle 12"/>
          <p:cNvSpPr>
            <a:spLocks noChangeArrowheads="1"/>
          </p:cNvSpPr>
          <p:nvPr/>
        </p:nvSpPr>
        <p:spPr bwMode="auto">
          <a:xfrm>
            <a:off x="914400" y="4495800"/>
            <a:ext cx="2133600" cy="533400"/>
          </a:xfrm>
          <a:prstGeom prst="rect">
            <a:avLst/>
          </a:prstGeom>
          <a:solidFill>
            <a:srgbClr val="E0EA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56" name="Text Box 13"/>
          <p:cNvSpPr txBox="1">
            <a:spLocks noChangeArrowheads="1"/>
          </p:cNvSpPr>
          <p:nvPr/>
        </p:nvSpPr>
        <p:spPr bwMode="auto">
          <a:xfrm>
            <a:off x="990600" y="4572000"/>
            <a:ext cx="205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Агрессивность</a:t>
            </a:r>
          </a:p>
        </p:txBody>
      </p:sp>
      <p:sp>
        <p:nvSpPr>
          <p:cNvPr id="6157" name="Rectangle 14"/>
          <p:cNvSpPr>
            <a:spLocks noChangeArrowheads="1"/>
          </p:cNvSpPr>
          <p:nvPr/>
        </p:nvSpPr>
        <p:spPr bwMode="auto">
          <a:xfrm>
            <a:off x="3200400" y="2971800"/>
            <a:ext cx="3048000" cy="457200"/>
          </a:xfrm>
          <a:prstGeom prst="rect">
            <a:avLst/>
          </a:prstGeom>
          <a:solidFill>
            <a:srgbClr val="E0EA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58" name="Text Box 15"/>
          <p:cNvSpPr txBox="1">
            <a:spLocks noChangeArrowheads="1"/>
          </p:cNvSpPr>
          <p:nvPr/>
        </p:nvSpPr>
        <p:spPr bwMode="auto">
          <a:xfrm>
            <a:off x="3276600" y="3048000"/>
            <a:ext cx="297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Употребление алкоголя</a:t>
            </a:r>
          </a:p>
        </p:txBody>
      </p:sp>
      <p:sp>
        <p:nvSpPr>
          <p:cNvPr id="6159" name="Rectangle 16"/>
          <p:cNvSpPr>
            <a:spLocks noChangeArrowheads="1"/>
          </p:cNvSpPr>
          <p:nvPr/>
        </p:nvSpPr>
        <p:spPr bwMode="auto">
          <a:xfrm>
            <a:off x="3048000" y="3733800"/>
            <a:ext cx="1676400" cy="457200"/>
          </a:xfrm>
          <a:prstGeom prst="rect">
            <a:avLst/>
          </a:prstGeom>
          <a:solidFill>
            <a:srgbClr val="E0EA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60" name="Text Box 17"/>
          <p:cNvSpPr txBox="1">
            <a:spLocks noChangeArrowheads="1"/>
          </p:cNvSpPr>
          <p:nvPr/>
        </p:nvSpPr>
        <p:spPr bwMode="auto">
          <a:xfrm>
            <a:off x="3124200" y="38100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Жестокость</a:t>
            </a:r>
          </a:p>
        </p:txBody>
      </p:sp>
      <p:sp>
        <p:nvSpPr>
          <p:cNvPr id="6161" name="Rectangle 18"/>
          <p:cNvSpPr>
            <a:spLocks noChangeArrowheads="1"/>
          </p:cNvSpPr>
          <p:nvPr/>
        </p:nvSpPr>
        <p:spPr bwMode="auto">
          <a:xfrm>
            <a:off x="5105400" y="3733800"/>
            <a:ext cx="2286000" cy="457200"/>
          </a:xfrm>
          <a:prstGeom prst="rect">
            <a:avLst/>
          </a:prstGeom>
          <a:solidFill>
            <a:srgbClr val="E0EA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62" name="Text Box 19"/>
          <p:cNvSpPr txBox="1">
            <a:spLocks noChangeArrowheads="1"/>
          </p:cNvSpPr>
          <p:nvPr/>
        </p:nvSpPr>
        <p:spPr bwMode="auto">
          <a:xfrm>
            <a:off x="5105400" y="3810000"/>
            <a:ext cx="228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600" b="1">
                <a:solidFill>
                  <a:srgbClr val="000066"/>
                </a:solidFill>
                <a:cs typeface="Arial" charset="0"/>
              </a:rPr>
              <a:t>Нежелание работать</a:t>
            </a:r>
          </a:p>
        </p:txBody>
      </p:sp>
      <p:sp>
        <p:nvSpPr>
          <p:cNvPr id="6163" name="Rectangle 20"/>
          <p:cNvSpPr>
            <a:spLocks noChangeArrowheads="1"/>
          </p:cNvSpPr>
          <p:nvPr/>
        </p:nvSpPr>
        <p:spPr bwMode="auto">
          <a:xfrm>
            <a:off x="3733800" y="4419600"/>
            <a:ext cx="2286000" cy="685800"/>
          </a:xfrm>
          <a:prstGeom prst="rect">
            <a:avLst/>
          </a:prstGeom>
          <a:solidFill>
            <a:srgbClr val="E0EA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64" name="Text Box 21"/>
          <p:cNvSpPr txBox="1">
            <a:spLocks noChangeArrowheads="1"/>
          </p:cNvSpPr>
          <p:nvPr/>
        </p:nvSpPr>
        <p:spPr bwMode="auto">
          <a:xfrm>
            <a:off x="3276600" y="4419600"/>
            <a:ext cx="3200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Асоциальное               поведение</a:t>
            </a:r>
          </a:p>
        </p:txBody>
      </p:sp>
      <p:sp>
        <p:nvSpPr>
          <p:cNvPr id="6165" name="Rectangle 22"/>
          <p:cNvSpPr>
            <a:spLocks noChangeArrowheads="1"/>
          </p:cNvSpPr>
          <p:nvPr/>
        </p:nvSpPr>
        <p:spPr bwMode="auto">
          <a:xfrm>
            <a:off x="6705600" y="2971800"/>
            <a:ext cx="2133600" cy="533400"/>
          </a:xfrm>
          <a:prstGeom prst="rect">
            <a:avLst/>
          </a:prstGeom>
          <a:solidFill>
            <a:srgbClr val="E0EA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66" name="Text Box 23"/>
          <p:cNvSpPr txBox="1">
            <a:spLocks noChangeArrowheads="1"/>
          </p:cNvSpPr>
          <p:nvPr/>
        </p:nvSpPr>
        <p:spPr bwMode="auto">
          <a:xfrm>
            <a:off x="6781800" y="3048000"/>
            <a:ext cx="205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Ранний секс</a:t>
            </a:r>
          </a:p>
        </p:txBody>
      </p:sp>
      <p:sp>
        <p:nvSpPr>
          <p:cNvPr id="6167" name="Rectangle 24"/>
          <p:cNvSpPr>
            <a:spLocks noChangeArrowheads="1"/>
          </p:cNvSpPr>
          <p:nvPr/>
        </p:nvSpPr>
        <p:spPr bwMode="auto">
          <a:xfrm>
            <a:off x="6629400" y="4495800"/>
            <a:ext cx="2286000" cy="533400"/>
          </a:xfrm>
          <a:prstGeom prst="rect">
            <a:avLst/>
          </a:prstGeom>
          <a:solidFill>
            <a:srgbClr val="E0EA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Verdana" pitchFamily="34" charset="0"/>
              <a:cs typeface="Arial" charset="0"/>
            </a:endParaRPr>
          </a:p>
        </p:txBody>
      </p:sp>
      <p:sp>
        <p:nvSpPr>
          <p:cNvPr id="6168" name="Text Box 25"/>
          <p:cNvSpPr txBox="1">
            <a:spLocks noChangeArrowheads="1"/>
          </p:cNvSpPr>
          <p:nvPr/>
        </p:nvSpPr>
        <p:spPr bwMode="auto">
          <a:xfrm>
            <a:off x="6705600" y="4572000"/>
            <a:ext cx="213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Уход в криминал</a:t>
            </a:r>
          </a:p>
        </p:txBody>
      </p:sp>
      <p:sp>
        <p:nvSpPr>
          <p:cNvPr id="6169" name="Text Box 26"/>
          <p:cNvSpPr txBox="1">
            <a:spLocks noChangeArrowheads="1"/>
          </p:cNvSpPr>
          <p:nvPr/>
        </p:nvSpPr>
        <p:spPr bwMode="auto">
          <a:xfrm>
            <a:off x="533400" y="5638800"/>
            <a:ext cx="3657600" cy="366713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АДДИКТИВНОЕ ПОВЕДЕНИЕ</a:t>
            </a:r>
          </a:p>
        </p:txBody>
      </p:sp>
      <p:sp>
        <p:nvSpPr>
          <p:cNvPr id="6170" name="Text Box 27"/>
          <p:cNvSpPr txBox="1">
            <a:spLocks noChangeArrowheads="1"/>
          </p:cNvSpPr>
          <p:nvPr/>
        </p:nvSpPr>
        <p:spPr bwMode="auto">
          <a:xfrm>
            <a:off x="5562600" y="6172200"/>
            <a:ext cx="2743200" cy="366713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РАННЯЯ СМЕРТЬ</a:t>
            </a:r>
          </a:p>
        </p:txBody>
      </p:sp>
      <p:sp>
        <p:nvSpPr>
          <p:cNvPr id="6171" name="Line 28"/>
          <p:cNvSpPr>
            <a:spLocks noChangeShapeType="1"/>
          </p:cNvSpPr>
          <p:nvPr/>
        </p:nvSpPr>
        <p:spPr bwMode="auto">
          <a:xfrm>
            <a:off x="4572000" y="12192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2" name="Line 29"/>
          <p:cNvSpPr>
            <a:spLocks noChangeShapeType="1"/>
          </p:cNvSpPr>
          <p:nvPr/>
        </p:nvSpPr>
        <p:spPr bwMode="auto">
          <a:xfrm>
            <a:off x="4572000" y="2133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3" name="Line 30"/>
          <p:cNvSpPr>
            <a:spLocks noChangeShapeType="1"/>
          </p:cNvSpPr>
          <p:nvPr/>
        </p:nvSpPr>
        <p:spPr bwMode="auto">
          <a:xfrm>
            <a:off x="2895600" y="27432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4" name="Line 31"/>
          <p:cNvSpPr>
            <a:spLocks noChangeShapeType="1"/>
          </p:cNvSpPr>
          <p:nvPr/>
        </p:nvSpPr>
        <p:spPr bwMode="auto">
          <a:xfrm flipH="1">
            <a:off x="1524000" y="2743200"/>
            <a:ext cx="1371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5" name="Line 32"/>
          <p:cNvSpPr>
            <a:spLocks noChangeShapeType="1"/>
          </p:cNvSpPr>
          <p:nvPr/>
        </p:nvSpPr>
        <p:spPr bwMode="auto">
          <a:xfrm flipH="1">
            <a:off x="2514600" y="2743200"/>
            <a:ext cx="3810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6" name="Line 33"/>
          <p:cNvSpPr>
            <a:spLocks noChangeShapeType="1"/>
          </p:cNvSpPr>
          <p:nvPr/>
        </p:nvSpPr>
        <p:spPr bwMode="auto">
          <a:xfrm flipH="1">
            <a:off x="1600200" y="3505200"/>
            <a:ext cx="3810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7" name="Line 34"/>
          <p:cNvSpPr>
            <a:spLocks noChangeShapeType="1"/>
          </p:cNvSpPr>
          <p:nvPr/>
        </p:nvSpPr>
        <p:spPr bwMode="auto">
          <a:xfrm flipH="1">
            <a:off x="2667000" y="2743200"/>
            <a:ext cx="228600" cy="1752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8" name="Line 35"/>
          <p:cNvSpPr>
            <a:spLocks noChangeShapeType="1"/>
          </p:cNvSpPr>
          <p:nvPr/>
        </p:nvSpPr>
        <p:spPr bwMode="auto">
          <a:xfrm>
            <a:off x="6172200" y="2743200"/>
            <a:ext cx="12954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9" name="Line 36"/>
          <p:cNvSpPr>
            <a:spLocks noChangeShapeType="1"/>
          </p:cNvSpPr>
          <p:nvPr/>
        </p:nvSpPr>
        <p:spPr bwMode="auto">
          <a:xfrm>
            <a:off x="6172200" y="2743200"/>
            <a:ext cx="685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0" name="Line 37"/>
          <p:cNvSpPr>
            <a:spLocks noChangeShapeType="1"/>
          </p:cNvSpPr>
          <p:nvPr/>
        </p:nvSpPr>
        <p:spPr bwMode="auto">
          <a:xfrm>
            <a:off x="7086600" y="4191000"/>
            <a:ext cx="228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1" name="Line 38"/>
          <p:cNvSpPr>
            <a:spLocks noChangeShapeType="1"/>
          </p:cNvSpPr>
          <p:nvPr/>
        </p:nvSpPr>
        <p:spPr bwMode="auto">
          <a:xfrm>
            <a:off x="4572000" y="27432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2" name="Line 39"/>
          <p:cNvSpPr>
            <a:spLocks noChangeShapeType="1"/>
          </p:cNvSpPr>
          <p:nvPr/>
        </p:nvSpPr>
        <p:spPr bwMode="auto">
          <a:xfrm flipH="1">
            <a:off x="4038600" y="2743200"/>
            <a:ext cx="762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3" name="Line 40"/>
          <p:cNvSpPr>
            <a:spLocks noChangeShapeType="1"/>
          </p:cNvSpPr>
          <p:nvPr/>
        </p:nvSpPr>
        <p:spPr bwMode="auto">
          <a:xfrm flipH="1">
            <a:off x="3810000" y="3429000"/>
            <a:ext cx="76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4" name="Line 41"/>
          <p:cNvSpPr>
            <a:spLocks noChangeShapeType="1"/>
          </p:cNvSpPr>
          <p:nvPr/>
        </p:nvSpPr>
        <p:spPr bwMode="auto">
          <a:xfrm>
            <a:off x="4343400" y="27432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5" name="Line 42"/>
          <p:cNvSpPr>
            <a:spLocks noChangeShapeType="1"/>
          </p:cNvSpPr>
          <p:nvPr/>
        </p:nvSpPr>
        <p:spPr bwMode="auto">
          <a:xfrm>
            <a:off x="4343400" y="34290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6" name="Line 43"/>
          <p:cNvSpPr>
            <a:spLocks noChangeShapeType="1"/>
          </p:cNvSpPr>
          <p:nvPr/>
        </p:nvSpPr>
        <p:spPr bwMode="auto">
          <a:xfrm>
            <a:off x="4343400" y="41910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7" name="Line 44"/>
          <p:cNvSpPr>
            <a:spLocks noChangeShapeType="1"/>
          </p:cNvSpPr>
          <p:nvPr/>
        </p:nvSpPr>
        <p:spPr bwMode="auto">
          <a:xfrm>
            <a:off x="4953000" y="2743200"/>
            <a:ext cx="3810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8" name="Line 45"/>
          <p:cNvSpPr>
            <a:spLocks noChangeShapeType="1"/>
          </p:cNvSpPr>
          <p:nvPr/>
        </p:nvSpPr>
        <p:spPr bwMode="auto">
          <a:xfrm>
            <a:off x="5791200" y="3429000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89" name="Line 47"/>
          <p:cNvSpPr>
            <a:spLocks noChangeShapeType="1"/>
          </p:cNvSpPr>
          <p:nvPr/>
        </p:nvSpPr>
        <p:spPr bwMode="auto">
          <a:xfrm>
            <a:off x="2209800" y="52578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90" name="Line 48"/>
          <p:cNvSpPr>
            <a:spLocks noChangeShapeType="1"/>
          </p:cNvSpPr>
          <p:nvPr/>
        </p:nvSpPr>
        <p:spPr bwMode="auto">
          <a:xfrm>
            <a:off x="3962400" y="5867400"/>
            <a:ext cx="1600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91" name="Прямоугольник 46"/>
          <p:cNvSpPr>
            <a:spLocks noChangeArrowheads="1"/>
          </p:cNvSpPr>
          <p:nvPr/>
        </p:nvSpPr>
        <p:spPr bwMode="auto">
          <a:xfrm>
            <a:off x="428625" y="6286500"/>
            <a:ext cx="2665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99"/>
                </a:solidFill>
                <a:cs typeface="Arial" charset="0"/>
              </a:rPr>
              <a:t>Каклюгин Н.В., 2010 г.</a:t>
            </a:r>
          </a:p>
        </p:txBody>
      </p:sp>
      <p:sp>
        <p:nvSpPr>
          <p:cNvPr id="6192" name="Прямоугольник 47"/>
          <p:cNvSpPr>
            <a:spLocks noChangeArrowheads="1"/>
          </p:cNvSpPr>
          <p:nvPr/>
        </p:nvSpPr>
        <p:spPr bwMode="auto">
          <a:xfrm>
            <a:off x="428625" y="142875"/>
            <a:ext cx="842962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>
                <a:solidFill>
                  <a:srgbClr val="FF0000"/>
                </a:solidFill>
                <a:cs typeface="Arial" charset="0"/>
              </a:rPr>
              <a:t>Механизмы формирования зависимого поведения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539750" y="188913"/>
            <a:ext cx="822960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>
                <a:latin typeface="Verdana" pitchFamily="34" charset="0"/>
                <a:cs typeface="Arial" charset="0"/>
              </a:rPr>
              <a:t>		</a:t>
            </a:r>
            <a:r>
              <a:rPr lang="ru-RU" altLang="ru-RU" sz="3600">
                <a:solidFill>
                  <a:srgbClr val="000066"/>
                </a:solidFill>
                <a:latin typeface="Verdana" pitchFamily="34" charset="0"/>
                <a:cs typeface="Arial" charset="0"/>
              </a:rPr>
              <a:t>«В ходе реформ в системе образования </a:t>
            </a:r>
            <a:r>
              <a:rPr lang="ru-RU" altLang="ru-RU" sz="3600">
                <a:solidFill>
                  <a:srgbClr val="CC0000"/>
                </a:solidFill>
                <a:latin typeface="Verdana" pitchFamily="34" charset="0"/>
                <a:cs typeface="Arial" charset="0"/>
              </a:rPr>
              <a:t>воспитание редуцировалось до адаптации социуму…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3600">
                <a:solidFill>
                  <a:srgbClr val="000066"/>
                </a:solidFill>
                <a:latin typeface="Verdana" pitchFamily="34" charset="0"/>
                <a:cs typeface="Arial" charset="0"/>
              </a:rPr>
              <a:t>	совокупность ценностных установок, присущих массовому сознанию стала деструктивна и разрушительна с точки зрения развития личности, семьи и государства»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3600">
                <a:solidFill>
                  <a:srgbClr val="000066"/>
                </a:solidFill>
                <a:latin typeface="Verdana" pitchFamily="34" charset="0"/>
                <a:cs typeface="Arial" charset="0"/>
              </a:rPr>
              <a:t>		</a:t>
            </a:r>
          </a:p>
          <a:p>
            <a:pPr algn="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3600">
                <a:solidFill>
                  <a:srgbClr val="000066"/>
                </a:solidFill>
                <a:latin typeface="Verdana" pitchFamily="34" charset="0"/>
                <a:cs typeface="Arial" charset="0"/>
              </a:rPr>
              <a:t>		</a:t>
            </a:r>
            <a:r>
              <a:rPr lang="ru-RU" altLang="ru-RU" sz="3600" i="1">
                <a:solidFill>
                  <a:srgbClr val="000066"/>
                </a:solidFill>
                <a:latin typeface="Verdana" pitchFamily="34" charset="0"/>
                <a:cs typeface="Arial" charset="0"/>
              </a:rPr>
              <a:t>Каклюгин Н.В. Наркология 2010 № 6 стр.58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7772400" cy="1143000"/>
          </a:xfrm>
        </p:spPr>
        <p:txBody>
          <a:bodyPr/>
          <a:lstStyle/>
          <a:p>
            <a:pPr algn="r" eaLnBrk="1" hangingPunct="1"/>
            <a:r>
              <a:rPr lang="ru-RU" altLang="ru-RU" sz="3200" smtClean="0">
                <a:solidFill>
                  <a:srgbClr val="666633"/>
                </a:solidFill>
                <a:latin typeface="Arial" charset="0"/>
              </a:rPr>
              <a:t>Профилактика зависимостей                   детей и подростков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73238"/>
            <a:ext cx="7772400" cy="435768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ru-RU" smtClean="0"/>
              <a:t>	</a:t>
            </a:r>
            <a:r>
              <a:rPr lang="ru-RU" altLang="ru-RU" b="1" smtClean="0">
                <a:solidFill>
                  <a:srgbClr val="000066"/>
                </a:solidFill>
                <a:latin typeface="Comic Sans MS" pitchFamily="66" charset="0"/>
              </a:rPr>
              <a:t>Какими ресурсами обладает образовательное учреждение в профилактике зависимостей детей и подростков?</a:t>
            </a:r>
          </a:p>
          <a:p>
            <a:pPr algn="ctr" eaLnBrk="1" hangingPunct="1"/>
            <a:endParaRPr lang="ru-RU" altLang="ru-RU" b="1" smtClean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808288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666633"/>
                </a:solidFill>
                <a:latin typeface="Comic Sans MS" pitchFamily="66" charset="0"/>
              </a:rPr>
              <a:t>Ресурсы образовательного учреждения               в профилактике зависимостей детей и подростков</a:t>
            </a:r>
          </a:p>
        </p:txBody>
      </p:sp>
      <p:pic>
        <p:nvPicPr>
          <p:cNvPr id="9219" name="Picture 8" descr="Картинка 77 из 2885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3600450" cy="254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9" descr="Картинка 2 из 151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35750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0" descr="Картинка 143 из 2885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4427538"/>
            <a:ext cx="3887787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3578225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AutoShape 17"/>
          <p:cNvSpPr>
            <a:spLocks noChangeArrowheads="1"/>
          </p:cNvSpPr>
          <p:nvPr/>
        </p:nvSpPr>
        <p:spPr bwMode="auto">
          <a:xfrm>
            <a:off x="3708400" y="2708275"/>
            <a:ext cx="2016125" cy="2016125"/>
          </a:xfrm>
          <a:prstGeom prst="wedgeEllipseCallout">
            <a:avLst>
              <a:gd name="adj1" fmla="val -39056"/>
              <a:gd name="adj2" fmla="val 62833"/>
            </a:avLst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pic>
        <p:nvPicPr>
          <p:cNvPr id="9224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13" y="2997200"/>
            <a:ext cx="11684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219200" y="304800"/>
            <a:ext cx="77724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200">
                <a:solidFill>
                  <a:schemeClr val="tx2"/>
                </a:solidFill>
                <a:latin typeface="Times New Roman" pitchFamily="18" charset="0"/>
              </a:rPr>
              <a:t>Структура «Я»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1116013" y="5013325"/>
            <a:ext cx="752475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2800" i="1">
                <a:latin typeface="Times New Roman" pitchFamily="18" charset="0"/>
              </a:rPr>
              <a:t>	</a:t>
            </a:r>
            <a:r>
              <a:rPr lang="ru-RU" altLang="ru-RU" sz="2800" b="1" i="1">
                <a:solidFill>
                  <a:srgbClr val="663300"/>
                </a:solidFill>
                <a:latin typeface="Times New Roman" pitchFamily="18" charset="0"/>
              </a:rPr>
              <a:t>Когда какая - то часть «Я» ослабевает появляются проблемы в жизни.                                         	Необходимо вернуть эту часть «Я»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1143000" y="1676400"/>
            <a:ext cx="777240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000066"/>
                </a:solidFill>
                <a:latin typeface="Times New Roman" pitchFamily="18" charset="0"/>
              </a:rPr>
              <a:t>«Я» - биологическое</a:t>
            </a:r>
            <a:r>
              <a:rPr lang="ru-RU" altLang="ru-RU" sz="400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altLang="ru-RU" sz="3200">
                <a:solidFill>
                  <a:srgbClr val="000066"/>
                </a:solidFill>
                <a:latin typeface="Times New Roman" pitchFamily="18" charset="0"/>
              </a:rPr>
              <a:t>(эмоциональное)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000066"/>
                </a:solidFill>
                <a:latin typeface="Times New Roman" pitchFamily="18" charset="0"/>
              </a:rPr>
              <a:t>«Я» - психологическое</a:t>
            </a:r>
            <a:r>
              <a:rPr lang="ru-RU" altLang="ru-RU" sz="400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altLang="ru-RU" sz="3200">
                <a:solidFill>
                  <a:srgbClr val="000066"/>
                </a:solidFill>
                <a:latin typeface="Times New Roman" pitchFamily="18" charset="0"/>
              </a:rPr>
              <a:t>(когнитивное)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4000">
                <a:solidFill>
                  <a:srgbClr val="000066"/>
                </a:solidFill>
                <a:latin typeface="Times New Roman" pitchFamily="18" charset="0"/>
              </a:rPr>
              <a:t>«Я» - социальное (</a:t>
            </a:r>
            <a:r>
              <a:rPr lang="ru-RU" altLang="ru-RU" sz="3200">
                <a:solidFill>
                  <a:srgbClr val="000066"/>
                </a:solidFill>
                <a:latin typeface="Times New Roman" pitchFamily="18" charset="0"/>
              </a:rPr>
              <a:t>поведенческое)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2327275"/>
            <a:ext cx="7772400" cy="4530725"/>
          </a:xfrm>
        </p:spPr>
        <p:txBody>
          <a:bodyPr/>
          <a:lstStyle/>
          <a:p>
            <a:pPr marL="533400" indent="-533400"/>
            <a:r>
              <a:rPr lang="ru-RU" altLang="ru-RU" smtClean="0">
                <a:solidFill>
                  <a:srgbClr val="000066"/>
                </a:solidFill>
              </a:rPr>
              <a:t>Федеральные и республиканские нормативно-правовые документы, регламентирующие организацию работы по профилактике наркомании в образовательном учреждении. </a:t>
            </a:r>
          </a:p>
          <a:p>
            <a:pPr marL="533400" indent="-533400"/>
            <a:r>
              <a:rPr lang="ru-RU" altLang="ru-RU" smtClean="0">
                <a:solidFill>
                  <a:srgbClr val="000066"/>
                </a:solidFill>
              </a:rPr>
              <a:t>Документы, регламентирующие деятельность образовательного учреждения по профилактике наркомании: </a:t>
            </a:r>
          </a:p>
        </p:txBody>
      </p:sp>
      <p:pic>
        <p:nvPicPr>
          <p:cNvPr id="11267" name="Picture 13"/>
          <p:cNvPicPr>
            <a:picLocks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46038"/>
            <a:ext cx="3168650" cy="2106612"/>
          </a:xfrm>
          <a:noFill/>
        </p:spPr>
      </p:pic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684213" y="277813"/>
            <a:ext cx="431958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3800">
                <a:solidFill>
                  <a:srgbClr val="666633"/>
                </a:solidFill>
                <a:latin typeface="Comic Sans MS" pitchFamily="66" charset="0"/>
              </a:rPr>
              <a:t>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900113" y="1916113"/>
            <a:ext cx="7775575" cy="494188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altLang="ru-RU" sz="1600" smtClean="0"/>
              <a:t>	</a:t>
            </a:r>
            <a:r>
              <a:rPr lang="ru-RU" altLang="ru-RU" sz="1800" b="1" smtClean="0">
                <a:solidFill>
                  <a:srgbClr val="000066"/>
                </a:solidFill>
              </a:rPr>
              <a:t>Целью </a:t>
            </a:r>
            <a:r>
              <a:rPr lang="ru-RU" altLang="ru-RU" sz="1800" smtClean="0">
                <a:solidFill>
                  <a:srgbClr val="000066"/>
                </a:solidFill>
              </a:rPr>
              <a:t>настоящего Закона является создание системы мер, направленных на предупреждение возникновения и распространения наркомании и токсикомании, сокращение числа лиц, злоупотребляющих психоактивными веществами, и потерь общества от последствий злоупотребления психоактивными веществами. </a:t>
            </a:r>
            <a:endParaRPr lang="en-US" altLang="ru-RU" sz="1800" smtClean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ru-RU" sz="1800" smtClean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ru-RU" sz="1800" smtClean="0">
                <a:solidFill>
                  <a:srgbClr val="000066"/>
                </a:solidFill>
              </a:rPr>
              <a:t>	</a:t>
            </a:r>
            <a:r>
              <a:rPr lang="ru-RU" altLang="ru-RU" sz="1800" b="1" smtClean="0">
                <a:solidFill>
                  <a:srgbClr val="000066"/>
                </a:solidFill>
              </a:rPr>
              <a:t>Задачами</a:t>
            </a:r>
            <a:r>
              <a:rPr lang="ru-RU" altLang="ru-RU" sz="1800" smtClean="0">
                <a:solidFill>
                  <a:srgbClr val="000066"/>
                </a:solidFill>
              </a:rPr>
              <a:t> настоящего Закона являются: </a:t>
            </a:r>
            <a:endParaRPr lang="en-US" altLang="ru-RU" sz="1800" smtClean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800" smtClean="0">
                <a:solidFill>
                  <a:srgbClr val="000066"/>
                </a:solidFill>
              </a:rPr>
              <a:t>1) определение основ координации деятельности органов государственной власти и общественных объединений и организаций в сфере профилактики наркомании и токсикомании; </a:t>
            </a:r>
            <a:endParaRPr lang="en-US" altLang="ru-RU" sz="1800" smtClean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800" smtClean="0">
                <a:solidFill>
                  <a:srgbClr val="000066"/>
                </a:solidFill>
              </a:rPr>
              <a:t>2) определение порядка финансирования мероприятий по профилактике наркомании и токсикомании; </a:t>
            </a:r>
            <a:endParaRPr lang="en-US" altLang="ru-RU" sz="1800" smtClean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1800" smtClean="0">
                <a:solidFill>
                  <a:srgbClr val="000066"/>
                </a:solidFill>
              </a:rPr>
              <a:t>3) определение основных направлений профилактики злоупотребления психоактивными веществами, лечения потребителей психоактивных веществ, медико-социальной и социальной реабилитации лиц, прошедших лечение от злоупотребления психоактивными веществами</a:t>
            </a:r>
            <a:r>
              <a:rPr lang="ru-RU" altLang="ru-RU" sz="1600" smtClean="0">
                <a:solidFill>
                  <a:srgbClr val="000066"/>
                </a:solidFill>
              </a:rPr>
              <a:t>. </a:t>
            </a:r>
            <a:endParaRPr lang="ru-RU" altLang="ru-RU" sz="1600" b="1" smtClean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1600" smtClean="0">
              <a:solidFill>
                <a:srgbClr val="000066"/>
              </a:solidFill>
            </a:endParaRPr>
          </a:p>
        </p:txBody>
      </p:sp>
      <p:sp>
        <p:nvSpPr>
          <p:cNvPr id="12291" name="Rectangle 8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675687" cy="1143000"/>
          </a:xfrm>
        </p:spPr>
        <p:txBody>
          <a:bodyPr/>
          <a:lstStyle/>
          <a:p>
            <a:r>
              <a:rPr lang="ru-RU" altLang="ru-RU" sz="2800" b="1" smtClean="0">
                <a:solidFill>
                  <a:srgbClr val="663300"/>
                </a:solidFill>
                <a:latin typeface="Comic Sans MS" pitchFamily="66" charset="0"/>
              </a:rPr>
              <a:t>Закон РТ от 29 октября 2009 г. N 50-ЗРТ </a:t>
            </a:r>
            <a:r>
              <a:rPr lang="en-US" altLang="ru-RU" sz="2800" b="1" smtClean="0">
                <a:solidFill>
                  <a:srgbClr val="663300"/>
                </a:solidFill>
                <a:latin typeface="Comic Sans MS" pitchFamily="66" charset="0"/>
              </a:rPr>
              <a:t>                </a:t>
            </a:r>
            <a:r>
              <a:rPr lang="ru-RU" altLang="ru-RU" sz="2800" b="1" smtClean="0">
                <a:solidFill>
                  <a:srgbClr val="663300"/>
                </a:solidFill>
                <a:latin typeface="Comic Sans MS" pitchFamily="66" charset="0"/>
              </a:rPr>
              <a:t>"О профилактике наркомании и токсикомании“</a:t>
            </a:r>
            <a:r>
              <a:rPr lang="en-US" altLang="ru-RU" sz="3800" b="1" smtClean="0">
                <a:solidFill>
                  <a:srgbClr val="663300"/>
                </a:solidFill>
              </a:rPr>
              <a:t/>
            </a:r>
            <a:br>
              <a:rPr lang="en-US" altLang="ru-RU" sz="3800" b="1" smtClean="0">
                <a:solidFill>
                  <a:srgbClr val="663300"/>
                </a:solidFill>
              </a:rPr>
            </a:br>
            <a:endParaRPr lang="ru-RU" altLang="ru-RU" sz="3800" b="1" smtClean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666633"/>
                </a:solidFill>
                <a:latin typeface="Comic Sans MS" pitchFamily="66" charset="0"/>
              </a:rPr>
              <a:t>Ресурсы</a:t>
            </a:r>
          </a:p>
        </p:txBody>
      </p:sp>
      <p:pic>
        <p:nvPicPr>
          <p:cNvPr id="13315" name="Picture 8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484313"/>
            <a:ext cx="2452688" cy="3167062"/>
          </a:xfrm>
          <a:noFill/>
        </p:spPr>
      </p:pic>
      <p:pic>
        <p:nvPicPr>
          <p:cNvPr id="13316" name="Picture 4" descr="http://www.antinarc.ru/images/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484313"/>
            <a:ext cx="225742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4" descr="http://www.antinarc.ru/images/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484313"/>
            <a:ext cx="2260600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125538"/>
            <a:ext cx="14287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141663"/>
            <a:ext cx="14287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666633"/>
                </a:solidFill>
                <a:latin typeface="Comic Sans MS" pitchFamily="66" charset="0"/>
              </a:rPr>
              <a:t>Ресурсы</a:t>
            </a:r>
          </a:p>
        </p:txBody>
      </p:sp>
      <p:pic>
        <p:nvPicPr>
          <p:cNvPr id="14339" name="Picture 2" descr="Здравствуй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65417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412875"/>
            <a:ext cx="167798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412875"/>
            <a:ext cx="1751013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412875"/>
            <a:ext cx="175895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 descr="стрес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14800"/>
            <a:ext cx="17430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 descr="Djqy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114800"/>
            <a:ext cx="16367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 descr="Кризис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14800"/>
            <a:ext cx="1625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4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716338"/>
            <a:ext cx="15240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14287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221163"/>
            <a:ext cx="1671637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1341438"/>
            <a:ext cx="15430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 altLang="ru-RU" smtClean="0">
                <a:solidFill>
                  <a:srgbClr val="666633"/>
                </a:solidFill>
                <a:latin typeface="Comic Sans MS" pitchFamily="66" charset="0"/>
              </a:rPr>
              <a:t>Ресурсы</a:t>
            </a:r>
          </a:p>
        </p:txBody>
      </p:sp>
      <p:pic>
        <p:nvPicPr>
          <p:cNvPr id="15363" name="Picture 5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1484313"/>
            <a:ext cx="2932113" cy="4103687"/>
          </a:xfrm>
          <a:noFill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500438"/>
            <a:ext cx="212725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60350"/>
            <a:ext cx="2201862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838200" y="3657600"/>
            <a:ext cx="3200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altLang="ru-RU" sz="2000">
                <a:solidFill>
                  <a:srgbClr val="000066"/>
                </a:solidFill>
                <a:latin typeface="Tahoma" pitchFamily="34" charset="0"/>
              </a:rPr>
              <a:t>Видеопособие «Твой выбор»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altLang="ru-RU" sz="2000">
                <a:solidFill>
                  <a:srgbClr val="000066"/>
                </a:solidFill>
                <a:latin typeface="Tahoma" pitchFamily="34" charset="0"/>
              </a:rPr>
              <a:t>Видеопособие «Методические материалы к антинаркотическим занятиям для педагогов и психологов образовательных учреждений»</a:t>
            </a: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75" y="1752600"/>
            <a:ext cx="26701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505200"/>
            <a:ext cx="2286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04800"/>
            <a:ext cx="239236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2209800" y="152400"/>
            <a:ext cx="42672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altLang="ru-RU" sz="2000">
                <a:solidFill>
                  <a:srgbClr val="000066"/>
                </a:solidFill>
                <a:latin typeface="Tahoma" pitchFamily="34" charset="0"/>
              </a:rPr>
              <a:t>Рок опера «Грань»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altLang="ru-RU" sz="2000">
                <a:solidFill>
                  <a:srgbClr val="000066"/>
                </a:solidFill>
                <a:latin typeface="Tahoma" pitchFamily="34" charset="0"/>
              </a:rPr>
              <a:t>Спектакль «Звук позади самолета»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altLang="ru-RU" sz="2000">
                <a:solidFill>
                  <a:srgbClr val="000066"/>
                </a:solidFill>
                <a:latin typeface="Tahoma" pitchFamily="34" charset="0"/>
              </a:rPr>
              <a:t>Спектакль «Алхимик или недетские игры в песочнице»</a:t>
            </a:r>
          </a:p>
        </p:txBody>
      </p:sp>
      <p:pic>
        <p:nvPicPr>
          <p:cNvPr id="1639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167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ru-RU" altLang="ru-RU" sz="3200" smtClean="0">
                <a:solidFill>
                  <a:srgbClr val="666633"/>
                </a:solidFill>
                <a:latin typeface="Arial" charset="0"/>
              </a:rPr>
              <a:t>Профилактика зависимостей                   детей и подростков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557338"/>
            <a:ext cx="7772400" cy="37814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ru-RU" b="1" smtClean="0">
                <a:solidFill>
                  <a:srgbClr val="000066"/>
                </a:solidFill>
                <a:latin typeface="Comic Sans MS" pitchFamily="66" charset="0"/>
              </a:rPr>
              <a:t>Что необходимо для эффективного использования ресурсов образовательного учреждения?</a:t>
            </a:r>
          </a:p>
        </p:txBody>
      </p:sp>
      <p:sp>
        <p:nvSpPr>
          <p:cNvPr id="17412" name="AutoShape 5"/>
          <p:cNvSpPr>
            <a:spLocks noChangeArrowheads="1"/>
          </p:cNvSpPr>
          <p:nvPr/>
        </p:nvSpPr>
        <p:spPr bwMode="auto">
          <a:xfrm>
            <a:off x="2700338" y="3141663"/>
            <a:ext cx="4392612" cy="3455987"/>
          </a:xfrm>
          <a:prstGeom prst="flowChart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213100"/>
            <a:ext cx="410527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b="1" smtClean="0">
                <a:solidFill>
                  <a:srgbClr val="000066"/>
                </a:solidFill>
                <a:latin typeface="Comic Sans MS" pitchFamily="66" charset="0"/>
              </a:rPr>
              <a:t>Что необходимо для эффективного использования ресурсов образовательного учреждения?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000" smtClean="0"/>
              <a:t>Осознание педагогами проблемы наркотизации, ее последствий и мотивация на компетентное, конгруэнтное ведение этой деятельности</a:t>
            </a:r>
          </a:p>
          <a:p>
            <a:pPr>
              <a:lnSpc>
                <a:spcPct val="90000"/>
              </a:lnSpc>
            </a:pPr>
            <a:r>
              <a:rPr lang="ru-RU" altLang="ru-RU" sz="2000" smtClean="0"/>
              <a:t>Знание о нормативно-правовом обеспечении профилактики наркотизации</a:t>
            </a:r>
          </a:p>
          <a:p>
            <a:pPr>
              <a:lnSpc>
                <a:spcPct val="90000"/>
              </a:lnSpc>
            </a:pPr>
            <a:r>
              <a:rPr lang="ru-RU" altLang="ru-RU" sz="2000" smtClean="0"/>
              <a:t>Осведомленность о подходах профилактической антинаркотической работы, владение психолого-педагогическими профилактическими технологиями и методами </a:t>
            </a:r>
          </a:p>
          <a:p>
            <a:pPr>
              <a:lnSpc>
                <a:spcPct val="90000"/>
              </a:lnSpc>
            </a:pPr>
            <a:r>
              <a:rPr lang="ru-RU" altLang="ru-RU" sz="2000" smtClean="0"/>
              <a:t>Признание и компетентное привлечение ресурсов личности ученика и его родителей в предупреждение наркопотребления и формирование ценностей здорового образа жизни</a:t>
            </a:r>
          </a:p>
          <a:p>
            <a:pPr>
              <a:lnSpc>
                <a:spcPct val="90000"/>
              </a:lnSpc>
            </a:pPr>
            <a:r>
              <a:rPr lang="ru-RU" altLang="ru-RU" sz="2000" smtClean="0"/>
              <a:t>Владение современными информационно - комммуникационными технологиями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000" smtClean="0"/>
          </a:p>
          <a:p>
            <a:pPr>
              <a:lnSpc>
                <a:spcPct val="90000"/>
              </a:lnSpc>
            </a:pPr>
            <a:endParaRPr lang="ru-RU" altLang="ru-RU" sz="2000" smtClean="0"/>
          </a:p>
          <a:p>
            <a:pPr>
              <a:lnSpc>
                <a:spcPct val="90000"/>
              </a:lnSpc>
            </a:pPr>
            <a:endParaRPr lang="ru-RU" alt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2627313" y="274638"/>
            <a:ext cx="60594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Управление Федеральной Службы России по контролю за оборотом наркотиков по Республике Татарстан</a:t>
            </a:r>
            <a:br>
              <a:rPr lang="ru-RU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endParaRPr lang="ru-RU" sz="2400">
              <a:solidFill>
                <a:srgbClr val="990000"/>
              </a:solidFill>
              <a:latin typeface="Times New Roman" pitchFamily="18" charset="0"/>
            </a:endParaRPr>
          </a:p>
        </p:txBody>
      </p:sp>
      <p:sp>
        <p:nvSpPr>
          <p:cNvPr id="19459" name="Rectangle 6"/>
          <p:cNvSpPr>
            <a:spLocks noChangeArrowheads="1"/>
          </p:cNvSpPr>
          <p:nvPr/>
        </p:nvSpPr>
        <p:spPr bwMode="auto">
          <a:xfrm>
            <a:off x="457200" y="1773238"/>
            <a:ext cx="82296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altLang="ru-RU" sz="3200" b="1">
                <a:solidFill>
                  <a:srgbClr val="990000"/>
                </a:solidFill>
              </a:rPr>
              <a:t>Телефон доверия</a:t>
            </a:r>
          </a:p>
          <a:p>
            <a: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altLang="ru-RU" sz="4400" b="1">
                <a:solidFill>
                  <a:srgbClr val="111365"/>
                </a:solidFill>
                <a:cs typeface="Times New Roman" pitchFamily="18" charset="0"/>
              </a:rPr>
              <a:t>273-43-45</a:t>
            </a:r>
          </a:p>
          <a:p>
            <a: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altLang="ru-RU" sz="4400" b="1">
                <a:solidFill>
                  <a:srgbClr val="111365"/>
                </a:solidFill>
                <a:cs typeface="Times New Roman" pitchFamily="18" charset="0"/>
              </a:rPr>
              <a:t>274-30-30</a:t>
            </a:r>
          </a:p>
          <a:p>
            <a: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endParaRPr lang="ru-RU" altLang="ru-RU" sz="2800" b="1">
              <a:solidFill>
                <a:srgbClr val="111365"/>
              </a:solidFill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altLang="ru-RU" sz="3200" b="1">
                <a:solidFill>
                  <a:srgbClr val="990000"/>
                </a:solidFill>
                <a:cs typeface="Times New Roman" pitchFamily="18" charset="0"/>
              </a:rPr>
              <a:t>Интернет-приемная на сайте</a:t>
            </a:r>
            <a:r>
              <a:rPr lang="ru-RU" altLang="ru-RU" sz="3200" b="1">
                <a:solidFill>
                  <a:srgbClr val="111365"/>
                </a:solidFill>
                <a:cs typeface="Times New Roman" pitchFamily="18" charset="0"/>
              </a:rPr>
              <a:t> </a:t>
            </a:r>
            <a:r>
              <a:rPr lang="en-US" altLang="ru-RU" sz="4000" b="1">
                <a:solidFill>
                  <a:srgbClr val="111365"/>
                </a:solidFill>
                <a:cs typeface="Times New Roman" pitchFamily="18" charset="0"/>
              </a:rPr>
              <a:t>http://ufskn.tatar.ru</a:t>
            </a:r>
          </a:p>
          <a:p>
            <a: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endParaRPr lang="en-US" altLang="ru-RU" sz="4000" b="1">
              <a:solidFill>
                <a:srgbClr val="111365"/>
              </a:solidFill>
              <a:cs typeface="Times New Roman" pitchFamily="18" charset="0"/>
            </a:endParaRPr>
          </a:p>
        </p:txBody>
      </p:sp>
      <p:pic>
        <p:nvPicPr>
          <p:cNvPr id="19460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2049462" cy="25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200400" y="5224463"/>
            <a:ext cx="297180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b="1" i="1"/>
              <a:t>    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b="1">
                <a:solidFill>
                  <a:srgbClr val="663300"/>
                </a:solidFill>
              </a:rPr>
              <a:t>Наш адрес: г. Казань, </a:t>
            </a:r>
            <a:br>
              <a:rPr lang="ru-RU" altLang="ru-RU" b="1">
                <a:solidFill>
                  <a:srgbClr val="663300"/>
                </a:solidFill>
              </a:rPr>
            </a:br>
            <a:r>
              <a:rPr lang="ru-RU" altLang="ru-RU" b="1">
                <a:solidFill>
                  <a:srgbClr val="663300"/>
                </a:solidFill>
              </a:rPr>
              <a:t>ул. Фурманова, д. 5А., тел,факс: (843) 520-79-55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524000"/>
            <a:ext cx="7543800" cy="45307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altLang="ru-RU" sz="1700" smtClean="0">
                <a:solidFill>
                  <a:srgbClr val="663300"/>
                </a:solidFill>
              </a:rPr>
              <a:t>	</a:t>
            </a:r>
            <a:r>
              <a:rPr lang="ru-RU" altLang="ru-RU" sz="1700" i="1" smtClean="0">
                <a:solidFill>
                  <a:srgbClr val="663300"/>
                </a:solidFill>
              </a:rPr>
              <a:t>Муниципальное бюджетное образовательное учреждение</a:t>
            </a:r>
            <a:r>
              <a:rPr lang="ru-RU" altLang="ru-RU" sz="2400" smtClean="0">
                <a:solidFill>
                  <a:srgbClr val="663300"/>
                </a:solidFill>
              </a:rPr>
              <a:t> </a:t>
            </a:r>
            <a:br>
              <a:rPr lang="ru-RU" altLang="ru-RU" sz="2400" smtClean="0">
                <a:solidFill>
                  <a:srgbClr val="663300"/>
                </a:solidFill>
              </a:rPr>
            </a:br>
            <a:r>
              <a:rPr lang="ru-RU" altLang="ru-RU" sz="2300" b="1" smtClean="0">
                <a:solidFill>
                  <a:srgbClr val="663300"/>
                </a:solidFill>
              </a:rPr>
              <a:t>Школьный центр </a:t>
            </a:r>
            <a:br>
              <a:rPr lang="ru-RU" altLang="ru-RU" sz="2300" b="1" smtClean="0">
                <a:solidFill>
                  <a:srgbClr val="663300"/>
                </a:solidFill>
              </a:rPr>
            </a:br>
            <a:r>
              <a:rPr lang="ru-RU" altLang="ru-RU" sz="2300" b="1" smtClean="0">
                <a:solidFill>
                  <a:srgbClr val="663300"/>
                </a:solidFill>
              </a:rPr>
              <a:t>психолого-медико-социального сопровождения «Ресурс» </a:t>
            </a:r>
            <a:br>
              <a:rPr lang="ru-RU" altLang="ru-RU" sz="2300" b="1" smtClean="0">
                <a:solidFill>
                  <a:srgbClr val="663300"/>
                </a:solidFill>
              </a:rPr>
            </a:br>
            <a:r>
              <a:rPr lang="ru-RU" altLang="ru-RU" sz="2300" b="1" smtClean="0">
                <a:solidFill>
                  <a:srgbClr val="663300"/>
                </a:solidFill>
              </a:rPr>
              <a:t>Московского района города Казани</a:t>
            </a:r>
            <a:br>
              <a:rPr lang="ru-RU" altLang="ru-RU" sz="2300" b="1" smtClean="0">
                <a:solidFill>
                  <a:srgbClr val="663300"/>
                </a:solidFill>
              </a:rPr>
            </a:br>
            <a:endParaRPr lang="ru-RU" altLang="ru-RU" sz="2300" b="1" smtClean="0">
              <a:solidFill>
                <a:srgbClr val="663300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905000" y="228600"/>
            <a:ext cx="6858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altLang="ru-RU" sz="3200" b="1" i="1">
                <a:solidFill>
                  <a:srgbClr val="663300"/>
                </a:solidFill>
              </a:rPr>
              <a:t>Благодарим за внимание!</a:t>
            </a:r>
          </a:p>
          <a:p>
            <a: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altLang="ru-RU" sz="3200" b="1" i="1">
                <a:solidFill>
                  <a:srgbClr val="663300"/>
                </a:solidFill>
              </a:rPr>
              <a:t>Надеемся на сотрудничество!</a:t>
            </a:r>
          </a:p>
        </p:txBody>
      </p:sp>
      <p:graphicFrame>
        <p:nvGraphicFramePr>
          <p:cNvPr id="20485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3048000" y="3429000"/>
          <a:ext cx="3484563" cy="196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CorelDRAW" r:id="rId3" imgW="2189240" imgH="1236180" progId="CorelDRAW.Graphic.13">
                  <p:embed/>
                </p:oleObj>
              </mc:Choice>
              <mc:Fallback>
                <p:oleObj name="CorelDRAW" r:id="rId3" imgW="2189240" imgH="1236180" progId="CorelDRAW.Graphic.1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429000"/>
                        <a:ext cx="3484563" cy="196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4"/>
          <p:cNvSpPr>
            <a:spLocks noChangeArrowheads="1"/>
          </p:cNvSpPr>
          <p:nvPr/>
        </p:nvSpPr>
        <p:spPr bwMode="auto">
          <a:xfrm>
            <a:off x="971550" y="1628775"/>
            <a:ext cx="76327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ru-RU" altLang="ru-RU" sz="4000"/>
              <a:t>Группа в социальной сети «ВКонтакте»: «</a:t>
            </a:r>
            <a:r>
              <a:rPr lang="en-US" altLang="ru-RU" sz="4000"/>
              <a:t>SaMoS</a:t>
            </a:r>
            <a:r>
              <a:rPr lang="ru-RU" altLang="ru-RU" sz="4000"/>
              <a:t>тоятельные дети»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4000"/>
              <a:t>Художественный фильм «Здесь курят»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4000"/>
              <a:t>Сайт Антинаркотической комиссии РТ </a:t>
            </a:r>
            <a:r>
              <a:rPr lang="en-US" altLang="ru-RU" sz="4000" u="sng">
                <a:hlinkClick r:id="rId2"/>
              </a:rPr>
              <a:t>www</a:t>
            </a:r>
            <a:r>
              <a:rPr lang="ru-RU" altLang="ru-RU" sz="4000" u="sng">
                <a:hlinkClick r:id="rId2"/>
              </a:rPr>
              <a:t>.</a:t>
            </a:r>
            <a:r>
              <a:rPr lang="en-US" altLang="ru-RU" sz="4000" u="sng">
                <a:hlinkClick r:id="rId2"/>
              </a:rPr>
              <a:t>antinarc</a:t>
            </a:r>
            <a:r>
              <a:rPr lang="ru-RU" altLang="ru-RU" sz="4000" u="sng">
                <a:hlinkClick r:id="rId2"/>
              </a:rPr>
              <a:t>.</a:t>
            </a:r>
            <a:r>
              <a:rPr lang="en-US" altLang="ru-RU" sz="4000" u="sng">
                <a:hlinkClick r:id="rId2"/>
              </a:rPr>
              <a:t>ru</a:t>
            </a:r>
            <a:endParaRPr lang="ru-RU" altLang="ru-RU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Толст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8913"/>
            <a:ext cx="88392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1117</TotalTime>
  <Words>345</Words>
  <Application>Microsoft Office PowerPoint</Application>
  <PresentationFormat>Экран (4:3)</PresentationFormat>
  <Paragraphs>82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Times New Roman</vt:lpstr>
      <vt:lpstr>Wingdings</vt:lpstr>
      <vt:lpstr>Calibri</vt:lpstr>
      <vt:lpstr>Comic Sans MS</vt:lpstr>
      <vt:lpstr>Verdana</vt:lpstr>
      <vt:lpstr>Tahoma</vt:lpstr>
      <vt:lpstr>Слои</vt:lpstr>
      <vt:lpstr>CorelDRAW X3 Graphic</vt:lpstr>
      <vt:lpstr>«Ресурсы образовательного учреждения в профилактике зависимостей детей и подростков»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зависимостей                   детей и подростков</vt:lpstr>
      <vt:lpstr>Презентация PowerPoint</vt:lpstr>
      <vt:lpstr>Презентация PowerPoint</vt:lpstr>
      <vt:lpstr>Презентация PowerPoint</vt:lpstr>
      <vt:lpstr>Закон РТ от 29 октября 2009 г. N 50-ЗРТ                 "О профилактике наркомании и токсикомании“ </vt:lpstr>
      <vt:lpstr>Ресурсы</vt:lpstr>
      <vt:lpstr>Ресурсы</vt:lpstr>
      <vt:lpstr>Ресурсы</vt:lpstr>
      <vt:lpstr>Презентация PowerPoint</vt:lpstr>
      <vt:lpstr>Профилактика зависимостей                   детей и подростков</vt:lpstr>
      <vt:lpstr>Что необходимо для эффективного использования ресурсов образовательного учреждения?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isinpol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inwin3e</dc:creator>
  <cp:lastModifiedBy>user</cp:lastModifiedBy>
  <cp:revision>55</cp:revision>
  <dcterms:created xsi:type="dcterms:W3CDTF">2012-02-25T05:31:09Z</dcterms:created>
  <dcterms:modified xsi:type="dcterms:W3CDTF">2014-09-30T07:38:09Z</dcterms:modified>
</cp:coreProperties>
</file>